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321" r:id="rId5"/>
    <p:sldId id="259" r:id="rId6"/>
    <p:sldId id="261" r:id="rId7"/>
    <p:sldId id="262" r:id="rId8"/>
    <p:sldId id="263" r:id="rId9"/>
    <p:sldId id="322" r:id="rId10"/>
    <p:sldId id="265" r:id="rId11"/>
    <p:sldId id="323" r:id="rId12"/>
    <p:sldId id="295" r:id="rId13"/>
    <p:sldId id="325" r:id="rId14"/>
    <p:sldId id="326" r:id="rId15"/>
    <p:sldId id="267" r:id="rId16"/>
    <p:sldId id="268" r:id="rId17"/>
    <p:sldId id="328" r:id="rId18"/>
    <p:sldId id="329" r:id="rId19"/>
  </p:sldIdLst>
  <p:sldSz cx="9144000" cy="5143500" type="screen16x9"/>
  <p:notesSz cx="6858000" cy="9144000"/>
  <p:embeddedFontLst>
    <p:embeddedFont>
      <p:font typeface="Maven Pro" panose="020B0604020202020204" charset="0"/>
      <p:regular r:id="rId22"/>
      <p:bold r:id="rId23"/>
    </p:embeddedFont>
    <p:embeddedFont>
      <p:font typeface="Nunito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407032-F338-42BC-B40C-ED44249B90FA}">
  <a:tblStyle styleId="{C8407032-F338-42BC-B40C-ED44249B90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6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AD99E-DAF8-42A2-AE42-882D2705876A}" type="datetimeFigureOut">
              <a:rPr lang="es-MX" smtClean="0"/>
              <a:t>06/12/2017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MX" dirty="0" smtClean="0"/>
              <a:t>Protecciones de Sobrecorriente y Distancia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D6AF0-A239-4A89-9369-BE5B5D069D9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1177388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6074705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553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5460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8505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6324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Shape 2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7272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Shape 3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3511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1962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3366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6500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5953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5404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1917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47048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029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7064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024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Shape 11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Shape 1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3" name="Shape 13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4" name="Shape 14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Shape 15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6" name="Shape 16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7" name="Shape 17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8" name="Shape 18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Shape 19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0" name="Shape 20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2" name="Shape 2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3" name="Shape 23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Shape 24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5" name="Shape 25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6" name="Shape 26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7" name="Shape 27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8" name="Shape 28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</p:grpSp>
      <p:grpSp>
        <p:nvGrpSpPr>
          <p:cNvPr id="29" name="Shape 29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Shape 30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1" name="Shape 31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grpSp>
          <p:nvGrpSpPr>
            <p:cNvPr id="32" name="Shape 3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Shape 33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34" name="Shape 34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35" name="Shape 35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sp>
          <p:nvSpPr>
            <p:cNvPr id="36" name="Shape 36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grpSp>
          <p:nvGrpSpPr>
            <p:cNvPr id="37" name="Shape 37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Shape 38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39" name="Shape 39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sp>
          <p:nvSpPr>
            <p:cNvPr id="40" name="Shape 40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1" name="Shape 41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2" name="Shape 4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3" name="Shape 43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5" name="Shape 45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>
                <a:solidFill>
                  <a:schemeClr val="lt1"/>
                </a:solidFill>
              </a:rPr>
              <a:t>‹Nº›</a:t>
            </a:fld>
            <a:endParaRPr lang="es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Shape 50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Shape 51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Shape 52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53" name="Shape 5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54" name="Shape 54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Shape 55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56" name="Shape 56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57" name="Shape 57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58" name="Shape 58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Shape 59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60" name="Shape 60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61" name="Shape 61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62" name="Shape 62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</p:grpSp>
      <p:grpSp>
        <p:nvGrpSpPr>
          <p:cNvPr id="63" name="Shape 6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Shape 64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Shape 65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66" name="Shape 66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67" name="Shape 67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Shape 68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69" name="Shape 69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70" name="Shape 70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71" name="Shape 71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Shape 72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73" name="Shape 7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74" name="Shape 74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75" name="Shape 75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76" name="Shape 76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Shape 77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78" name="Shape 78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79" name="Shape 79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80" name="Shape 80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81" name="Shape 81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</p:grpSp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>
                <a:solidFill>
                  <a:schemeClr val="lt1"/>
                </a:solidFill>
              </a:rPr>
              <a:t>‹Nº›</a:t>
            </a:fld>
            <a:endParaRPr lang="es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Shape 8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Shape 8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87" name="Shape 8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Shape 9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4" name="Shape 9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Shape 100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Shape 10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2" name="Shape 10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Shape 10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8" name="Shape 10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Shape 113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Shape 114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Shape 115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16" name="Shape 11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17" name="Shape 117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18" name="Shape 11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Shape 119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20" name="Shape 120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21" name="Shape 121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22" name="Shape 122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Shape 123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24" name="Shape 124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</p:grpSp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>
                <a:solidFill>
                  <a:schemeClr val="lt1"/>
                </a:solidFill>
              </a:rPr>
              <a:t>‹Nº›</a:t>
            </a:fld>
            <a:endParaRPr lang="es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Shape 12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Shape 12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30" name="Shape 13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Shape 136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Shape 13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38" name="Shape 13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Shape 142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Shape 143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Shape 144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45" name="Shape 14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46" name="Shape 146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47" name="Shape 147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48" name="Shape 148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Shape 14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50" name="Shape 150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51" name="Shape 15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52" name="Shape 152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53" name="Shape 153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54" name="Shape 154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Shape 15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56" name="Shape 156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57" name="Shape 157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58" name="Shape 158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59" name="Shape 159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Shape 160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61" name="Shape 16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62" name="Shape 162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63" name="Shape 163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Shape 164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65" name="Shape 165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66" name="Shape 166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67" name="Shape 167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68" name="Shape 168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69" name="Shape 169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Shape 170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71" name="Shape 17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72" name="Shape 172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73" name="Shape 173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74" name="Shape 174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Shape 175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76" name="Shape 176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77" name="Shape 177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78" name="Shape 178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Shape 179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80" name="Shape 180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81" name="Shape 18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82" name="Shape 182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83" name="Shape 183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84" name="Shape 184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Shape 185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86" name="Shape 186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87" name="Shape 187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88" name="Shape 188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89" name="Shape 189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Shape 190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91" name="Shape 19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92" name="Shape 192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93" name="Shape 193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94" name="Shape 194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Shape 195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96" name="Shape 196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197" name="Shape 197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198" name="Shape 198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Shape 199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00" name="Shape 200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01" name="Shape 20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02" name="Shape 202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03" name="Shape 203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Shape 204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05" name="Shape 205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06" name="Shape 206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07" name="Shape 207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08" name="Shape 208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Shape 209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10" name="Shape 210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11" name="Shape 2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12" name="Shape 212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13" name="Shape 213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14" name="Shape 214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Shape 215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16" name="Shape 216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17" name="Shape 217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18" name="Shape 218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19" name="Shape 219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Shape 220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21" name="Shape 22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22" name="Shape 222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23" name="Shape 223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Shape 224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25" name="Shape 225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26" name="Shape 226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27" name="Shape 227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28" name="Shape 228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Shape 229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30" name="Shape 230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31" name="Shape 23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32" name="Shape 232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33" name="Shape 233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34" name="Shape 234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Shape 235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36" name="Shape 236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37" name="Shape 237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38" name="Shape 238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39" name="Shape 239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Shape 240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41" name="Shape 24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42" name="Shape 242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43" name="Shape 243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Shape 244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45" name="Shape 245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46" name="Shape 246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47" name="Shape 247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48" name="Shape 248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49" name="Shape 249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Shape 250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51" name="Shape 25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52" name="Shape 252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53" name="Shape 253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54" name="Shape 254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Shape 255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56" name="Shape 256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57" name="Shape 257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58" name="Shape 258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59" name="Shape 259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Shape 260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61" name="Shape 26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62" name="Shape 262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  <p:grpSp>
          <p:nvGrpSpPr>
            <p:cNvPr id="263" name="Shape 263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Shape 264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65" name="Shape 265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66" name="Shape 266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  <p:sp>
            <p:nvSpPr>
              <p:cNvPr id="267" name="Shape 267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dirty="0"/>
              </a:p>
            </p:txBody>
          </p:sp>
        </p:grpSp>
      </p:grpSp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Shape 27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>
                <a:solidFill>
                  <a:schemeClr val="lt1"/>
                </a:solidFill>
              </a:rPr>
              <a:t>‹Nº›</a:t>
            </a:fld>
            <a:endParaRPr lang="es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s"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‹Nº›</a:t>
            </a:fld>
            <a:endParaRPr lang="es" sz="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ctrTitle"/>
          </p:nvPr>
        </p:nvSpPr>
        <p:spPr>
          <a:xfrm>
            <a:off x="289741" y="-154112"/>
            <a:ext cx="6912443" cy="1787703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 smtClean="0"/>
              <a:t>SCADA EN SUBESTACIONES</a:t>
            </a:r>
            <a:endParaRPr lang="es" dirty="0"/>
          </a:p>
        </p:txBody>
      </p:sp>
      <p:sp>
        <p:nvSpPr>
          <p:cNvPr id="279" name="Shape 279"/>
          <p:cNvSpPr txBox="1"/>
          <p:nvPr/>
        </p:nvSpPr>
        <p:spPr>
          <a:xfrm>
            <a:off x="1047965" y="1417834"/>
            <a:ext cx="3102794" cy="279457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b="1" dirty="0" smtClean="0">
                <a:solidFill>
                  <a:schemeClr val="lt1"/>
                </a:solidFill>
              </a:rPr>
              <a:t>Presentado por:</a:t>
            </a:r>
          </a:p>
          <a:p>
            <a:pPr lvl="0">
              <a:spcBef>
                <a:spcPts val="0"/>
              </a:spcBef>
              <a:buNone/>
            </a:pPr>
            <a:r>
              <a:rPr lang="es" dirty="0" smtClean="0">
                <a:solidFill>
                  <a:schemeClr val="lt1"/>
                </a:solidFill>
              </a:rPr>
              <a:t>Santiazo Zapata Mateus</a:t>
            </a:r>
          </a:p>
          <a:p>
            <a:pPr lvl="0">
              <a:spcBef>
                <a:spcPts val="0"/>
              </a:spcBef>
              <a:buNone/>
            </a:pPr>
            <a:r>
              <a:rPr lang="es" dirty="0" smtClean="0">
                <a:solidFill>
                  <a:schemeClr val="lt1"/>
                </a:solidFill>
              </a:rPr>
              <a:t>Andres Buitrago Rivera</a:t>
            </a:r>
          </a:p>
          <a:p>
            <a:pPr lvl="0">
              <a:spcBef>
                <a:spcPts val="0"/>
              </a:spcBef>
              <a:buNone/>
            </a:pPr>
            <a:endParaRPr lang="es" dirty="0" smtClean="0">
              <a:solidFill>
                <a:schemeClr val="lt1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s" b="1" dirty="0" smtClean="0">
                <a:solidFill>
                  <a:schemeClr val="lt1"/>
                </a:solidFill>
              </a:rPr>
              <a:t>Asignatura: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 smtClean="0">
                <a:solidFill>
                  <a:schemeClr val="lt1"/>
                </a:solidFill>
              </a:rPr>
              <a:t>S</a:t>
            </a:r>
            <a:r>
              <a:rPr lang="es" dirty="0" smtClean="0">
                <a:solidFill>
                  <a:schemeClr val="lt1"/>
                </a:solidFill>
              </a:rPr>
              <a:t>ubestaciones electricas</a:t>
            </a:r>
          </a:p>
          <a:p>
            <a:pPr lvl="0">
              <a:spcBef>
                <a:spcPts val="0"/>
              </a:spcBef>
              <a:buNone/>
            </a:pPr>
            <a:endParaRPr lang="es" dirty="0" smtClean="0">
              <a:solidFill>
                <a:schemeClr val="lt1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s" b="1" dirty="0" smtClean="0">
                <a:solidFill>
                  <a:schemeClr val="lt1"/>
                </a:solidFill>
              </a:rPr>
              <a:t>Docente:</a:t>
            </a:r>
          </a:p>
          <a:p>
            <a:pPr lvl="0">
              <a:spcBef>
                <a:spcPts val="0"/>
              </a:spcBef>
              <a:buNone/>
            </a:pPr>
            <a:r>
              <a:rPr lang="es" dirty="0" smtClean="0">
                <a:solidFill>
                  <a:schemeClr val="lt1"/>
                </a:solidFill>
              </a:rPr>
              <a:t>Fernanda Tapias</a:t>
            </a:r>
          </a:p>
          <a:p>
            <a:pPr lvl="0">
              <a:spcBef>
                <a:spcPts val="0"/>
              </a:spcBef>
              <a:buNone/>
            </a:pPr>
            <a:endParaRPr lang="es" b="1" dirty="0" smtClean="0">
              <a:solidFill>
                <a:schemeClr val="lt1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s" b="1" dirty="0" smtClean="0">
                <a:solidFill>
                  <a:schemeClr val="lt1"/>
                </a:solidFill>
              </a:rPr>
              <a:t>Universidad Distrital Francisco Jose de Caldas</a:t>
            </a:r>
          </a:p>
          <a:p>
            <a:pPr lvl="0">
              <a:spcBef>
                <a:spcPts val="0"/>
              </a:spcBef>
              <a:buNone/>
            </a:pPr>
            <a:r>
              <a:rPr lang="es" dirty="0" smtClean="0">
                <a:solidFill>
                  <a:schemeClr val="lt1"/>
                </a:solidFill>
              </a:rPr>
              <a:t>Facultad de Ingenieria - Ingenieria Electrica</a:t>
            </a:r>
            <a:endParaRPr lang="es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941" y="-511932"/>
            <a:ext cx="5725624" cy="5914062"/>
          </a:xfrm>
          <a:prstGeom prst="rect">
            <a:avLst/>
          </a:prstGeom>
        </p:spPr>
      </p:pic>
      <p:sp>
        <p:nvSpPr>
          <p:cNvPr id="284" name="Shape 2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/>
              <a:t>CONTENIDO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1385993" y="1376739"/>
            <a:ext cx="7030500" cy="316444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Introducción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Definición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419" sz="1400" dirty="0" smtClean="0"/>
              <a:t>Normatividad</a:t>
            </a:r>
            <a:endParaRPr lang="es-MX" sz="14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Funciones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Tipos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Elementos y </a:t>
            </a:r>
            <a:r>
              <a:rPr lang="es-MX" sz="1400" dirty="0" err="1" smtClean="0"/>
              <a:t>Caracteristicas</a:t>
            </a:r>
            <a:endParaRPr lang="es-MX" sz="14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Diseño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396" y="4495242"/>
            <a:ext cx="419072" cy="41907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/>
              <a:t>INTRODUCCIÓN</a:t>
            </a:r>
          </a:p>
        </p:txBody>
      </p:sp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1303800" y="1474585"/>
            <a:ext cx="3771635" cy="2541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just">
              <a:buNone/>
            </a:pPr>
            <a:r>
              <a:rPr lang="es-CO" dirty="0"/>
              <a:t> La electricidad </a:t>
            </a:r>
            <a:r>
              <a:rPr lang="es-CO" dirty="0" smtClean="0"/>
              <a:t>su distribución y su control en </a:t>
            </a:r>
            <a:r>
              <a:rPr lang="es-CO" dirty="0"/>
              <a:t>el mundo </a:t>
            </a:r>
            <a:r>
              <a:rPr lang="es-CO" dirty="0" smtClean="0"/>
              <a:t>de la ingeniería es fundamental, El </a:t>
            </a:r>
            <a:r>
              <a:rPr lang="es-CO" dirty="0"/>
              <a:t>objetivo principal de la automatización industrial consiste en gobernar la actividad y la evolución de los procesos sin la intervención continua de un operador humano. </a:t>
            </a:r>
            <a:endParaRPr lang="es-CO" dirty="0" smtClean="0"/>
          </a:p>
          <a:p>
            <a:pPr lvl="0" algn="just">
              <a:buNone/>
            </a:pPr>
            <a:r>
              <a:rPr lang="es-CO" dirty="0"/>
              <a:t>Los sistemas SCADA utilizan </a:t>
            </a:r>
            <a:r>
              <a:rPr lang="es-CO" dirty="0" smtClean="0"/>
              <a:t>inteligencia artificial </a:t>
            </a:r>
            <a:r>
              <a:rPr lang="es-CO" dirty="0"/>
              <a:t>y tecnologías de comunicación para automatizar el monitoreo y </a:t>
            </a:r>
            <a:r>
              <a:rPr lang="es-CO" dirty="0" smtClean="0"/>
              <a:t>control </a:t>
            </a:r>
            <a:r>
              <a:rPr lang="es-CO" dirty="0"/>
              <a:t>de </a:t>
            </a:r>
            <a:r>
              <a:rPr lang="es-CO" dirty="0" smtClean="0"/>
              <a:t>procesos.</a:t>
            </a:r>
            <a:endParaRPr lang="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pic>
        <p:nvPicPr>
          <p:cNvPr id="1026" name="Picture 2" descr="Resultado de imagen para distribucion de energia electrica SC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571" y="1474585"/>
            <a:ext cx="3455758" cy="25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184843" y="4016185"/>
            <a:ext cx="34533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000" i="1" dirty="0" smtClean="0"/>
              <a:t>Fig. 1. Esquema de automatización de un Sistema de transmisión. [1] </a:t>
            </a:r>
            <a:r>
              <a:rPr lang="es-CO" sz="900" i="1" dirty="0"/>
              <a:t>J. F. Ordoñez, Aplicabilidad de la norma IEC 61850 en sistemas SCADA en la red de transmisión eléctrica de </a:t>
            </a:r>
            <a:r>
              <a:rPr lang="es-CO" sz="900" i="1" dirty="0" smtClean="0"/>
              <a:t>Colombia</a:t>
            </a:r>
            <a:r>
              <a:rPr lang="es-CO" sz="900" i="1" dirty="0"/>
              <a:t>.</a:t>
            </a:r>
            <a:endParaRPr lang="es-ES" sz="9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 smtClean="0"/>
              <a:t>DEFINICION</a:t>
            </a:r>
            <a:endParaRPr lang="es" dirty="0"/>
          </a:p>
        </p:txBody>
      </p:sp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1221606" y="1597875"/>
            <a:ext cx="3771635" cy="2541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just">
              <a:buNone/>
            </a:pPr>
            <a:r>
              <a:rPr lang="es-CO" dirty="0"/>
              <a:t> Abreviatura de la sigla “Supervisory Control and Data Acquisition”. (Supervisión, control y adquisición de datos). Es una aplicación de software diseñada para funcionar sobre ordenadores (computadores) en el control de procesos, proporcionando comunicación con los dispositivos de campo (IED) y supervisando el proceso de forma automática desde la pantalla del ordenador.</a:t>
            </a:r>
            <a:endParaRPr lang="es" dirty="0"/>
          </a:p>
        </p:txBody>
      </p:sp>
      <p:sp>
        <p:nvSpPr>
          <p:cNvPr id="293" name="Shape 293"/>
          <p:cNvSpPr txBox="1"/>
          <p:nvPr/>
        </p:nvSpPr>
        <p:spPr>
          <a:xfrm>
            <a:off x="5365465" y="3482854"/>
            <a:ext cx="2904013" cy="89459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s-419" sz="1000" i="1" dirty="0"/>
              <a:t>Fig. 2. Centro de </a:t>
            </a:r>
            <a:r>
              <a:rPr lang="es-419" sz="1000" i="1" dirty="0" smtClean="0"/>
              <a:t>control. </a:t>
            </a:r>
            <a:r>
              <a:rPr lang="es-419" sz="900" i="1" dirty="0"/>
              <a:t>[4] H. A. Santana, D. A. López y E. R. Trujillo, Redes de comunicación y automatización de sistemas de </a:t>
            </a:r>
            <a:r>
              <a:rPr lang="es-419" sz="900" i="1" dirty="0" smtClean="0"/>
              <a:t>potencia</a:t>
            </a:r>
            <a:r>
              <a:rPr lang="es-419" sz="900" i="1" dirty="0"/>
              <a:t>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465" y="1656169"/>
            <a:ext cx="3087286" cy="172209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74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title"/>
          </p:nvPr>
        </p:nvSpPr>
        <p:spPr>
          <a:xfrm>
            <a:off x="784990" y="629919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/>
            <a:r>
              <a:rPr lang="es-CO" dirty="0" smtClean="0"/>
              <a:t>FLUJO DE LA INFORMACIÓN DE LOS Sistemas SCADA </a:t>
            </a:r>
            <a:endParaRPr lang="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88568"/>
            <a:ext cx="414564" cy="42066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390769" y="1918402"/>
            <a:ext cx="715081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00" dirty="0" smtClean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1. El Fenómeno </a:t>
            </a:r>
            <a:r>
              <a:rPr lang="es-CO" sz="1300" dirty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Físico lo constituye la variable que deseamos medir</a:t>
            </a:r>
            <a:r>
              <a:rPr lang="es-CO" sz="1300" dirty="0" smtClean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.</a:t>
            </a:r>
          </a:p>
          <a:p>
            <a:endParaRPr lang="es-CO" sz="1300" dirty="0">
              <a:solidFill>
                <a:schemeClr val="bg2">
                  <a:lumMod val="75000"/>
                </a:schemeClr>
              </a:solidFill>
              <a:latin typeface="Nunito" panose="020B0604020202020204" charset="0"/>
            </a:endParaRPr>
          </a:p>
          <a:p>
            <a:r>
              <a:rPr lang="es-CO" sz="1300" dirty="0" smtClean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2.Sensores </a:t>
            </a:r>
            <a:r>
              <a:rPr lang="es-CO" sz="1300" dirty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o </a:t>
            </a:r>
            <a:r>
              <a:rPr lang="es-CO" sz="1300" dirty="0" smtClean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transductores</a:t>
            </a:r>
          </a:p>
          <a:p>
            <a:endParaRPr lang="es-CO" sz="1300" dirty="0">
              <a:solidFill>
                <a:schemeClr val="bg2">
                  <a:lumMod val="75000"/>
                </a:schemeClr>
              </a:solidFill>
              <a:latin typeface="Nunito" panose="020B0604020202020204" charset="0"/>
            </a:endParaRPr>
          </a:p>
          <a:p>
            <a:r>
              <a:rPr lang="es-CO" sz="1300" dirty="0" smtClean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3. Acondicionadores </a:t>
            </a:r>
            <a:r>
              <a:rPr lang="es-CO" sz="1300" dirty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de </a:t>
            </a:r>
            <a:r>
              <a:rPr lang="es-CO" sz="1300" dirty="0" smtClean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Señal</a:t>
            </a:r>
          </a:p>
          <a:p>
            <a:endParaRPr lang="es-CO" sz="1300" dirty="0">
              <a:solidFill>
                <a:schemeClr val="bg2">
                  <a:lumMod val="75000"/>
                </a:schemeClr>
              </a:solidFill>
              <a:latin typeface="Nunito" panose="020B0604020202020204" charset="0"/>
            </a:endParaRPr>
          </a:p>
          <a:p>
            <a:r>
              <a:rPr lang="es-CO" sz="1300" dirty="0" smtClean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4. </a:t>
            </a:r>
            <a:r>
              <a:rPr lang="es-CO" sz="1300" dirty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Una vez acondicionada la señal, la misma se convierte en un valor digital equivalente en el bloque de Conversión de Datos. </a:t>
            </a:r>
            <a:endParaRPr lang="es-CO" sz="1300" dirty="0" smtClean="0">
              <a:solidFill>
                <a:schemeClr val="bg2">
                  <a:lumMod val="75000"/>
                </a:schemeClr>
              </a:solidFill>
              <a:latin typeface="Nunito" panose="020B0604020202020204" charset="0"/>
            </a:endParaRPr>
          </a:p>
          <a:p>
            <a:endParaRPr lang="es-CO" sz="1300" dirty="0">
              <a:solidFill>
                <a:schemeClr val="bg2">
                  <a:lumMod val="75000"/>
                </a:schemeClr>
              </a:solidFill>
              <a:latin typeface="Nunito" panose="020B0604020202020204" charset="0"/>
            </a:endParaRPr>
          </a:p>
          <a:p>
            <a:r>
              <a:rPr lang="es-CO" sz="1300" dirty="0" smtClean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5.</a:t>
            </a:r>
            <a:r>
              <a:rPr lang="es-CO" sz="1300" dirty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 El computador almacena esta información, la cual es utilizada para su </a:t>
            </a:r>
            <a:r>
              <a:rPr lang="es-CO" sz="1300" dirty="0" smtClean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Análisis</a:t>
            </a:r>
          </a:p>
          <a:p>
            <a:endParaRPr lang="es-CO" sz="1300" dirty="0">
              <a:solidFill>
                <a:schemeClr val="bg2">
                  <a:lumMod val="75000"/>
                </a:schemeClr>
              </a:solidFill>
              <a:latin typeface="Nunito" panose="020B0604020202020204" charset="0"/>
            </a:endParaRPr>
          </a:p>
          <a:p>
            <a:r>
              <a:rPr lang="es-CO" sz="1300" dirty="0" smtClean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6.</a:t>
            </a:r>
            <a:r>
              <a:rPr lang="es-CO" sz="1300" dirty="0">
                <a:solidFill>
                  <a:schemeClr val="bg2">
                    <a:lumMod val="75000"/>
                  </a:schemeClr>
                </a:solidFill>
                <a:latin typeface="Nunito" panose="020B0604020202020204" charset="0"/>
              </a:rPr>
              <a:t> operador comanda al computador realizar la acción sobre el proceso</a:t>
            </a:r>
            <a:endParaRPr lang="es-CO" sz="1300" dirty="0" smtClean="0">
              <a:solidFill>
                <a:schemeClr val="bg2">
                  <a:lumMod val="75000"/>
                </a:schemeClr>
              </a:solidFill>
              <a:latin typeface="Nunito" panose="020B060402020202020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>
            <a:spLocks noGrp="1"/>
          </p:cNvSpPr>
          <p:nvPr>
            <p:ph type="title"/>
          </p:nvPr>
        </p:nvSpPr>
        <p:spPr>
          <a:xfrm>
            <a:off x="1381375" y="631254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 smtClean="0"/>
              <a:t>NORMATIVIDAD</a:t>
            </a:r>
            <a:endParaRPr lang="es" dirty="0"/>
          </a:p>
        </p:txBody>
      </p:sp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1440415" y="1448456"/>
            <a:ext cx="4047414" cy="308319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algn="just"/>
            <a:r>
              <a:rPr lang="es-CO" sz="1100" dirty="0"/>
              <a:t>. El comité técnico 57 de la IEC (Control de Sistemas de Potencia y comunicaciones asociadas), en 1990 designó la serie 60870-5 para equipos de telecontrol y sistemas. Esta serie consta básicamente de cinco secciones:</a:t>
            </a:r>
            <a:endParaRPr lang="es-ES" sz="1100" dirty="0"/>
          </a:p>
          <a:p>
            <a:pPr lvl="0" algn="just"/>
            <a:r>
              <a:rPr lang="es-CO" sz="1100" dirty="0"/>
              <a:t>IEC 60870-5-1 Estructura de formatos de transmisión.</a:t>
            </a:r>
            <a:endParaRPr lang="es-ES" sz="1100" dirty="0"/>
          </a:p>
          <a:p>
            <a:pPr lvl="0" algn="just"/>
            <a:r>
              <a:rPr lang="es-CO" sz="1100" dirty="0"/>
              <a:t>IEC60870-5-2 Servicios de transmisión de enlaces de datos.</a:t>
            </a:r>
            <a:endParaRPr lang="es-ES" sz="1100" dirty="0"/>
          </a:p>
          <a:p>
            <a:pPr lvl="0" algn="just"/>
            <a:r>
              <a:rPr lang="es-CO" sz="1100" dirty="0"/>
              <a:t>IEC60870-5-3 Estructura general de aplicación de datos.</a:t>
            </a:r>
            <a:endParaRPr lang="es-ES" sz="1100" dirty="0"/>
          </a:p>
          <a:p>
            <a:pPr lvl="0" algn="just"/>
            <a:r>
              <a:rPr lang="es-CO" sz="1100" dirty="0"/>
              <a:t>IEC60870-5-4 Definición y codificación de elementos de información.</a:t>
            </a:r>
            <a:endParaRPr lang="es-ES" sz="1100" dirty="0"/>
          </a:p>
          <a:p>
            <a:pPr lvl="0" algn="just"/>
            <a:r>
              <a:rPr lang="es-CO" sz="1100" dirty="0"/>
              <a:t>IEC60870-5-5 Funciones básicas de aplicación.</a:t>
            </a:r>
            <a:endParaRPr lang="es-ES" sz="11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s-CO" dirty="0"/>
              <a:t>FUNCIONES DEL SISTEMA SCADA</a:t>
            </a:r>
            <a:r>
              <a:rPr lang="es-ES" dirty="0"/>
              <a:t/>
            </a:r>
            <a:br>
              <a:rPr lang="es-ES" dirty="0"/>
            </a:br>
            <a:endParaRPr lang="es" dirty="0"/>
          </a:p>
        </p:txBody>
      </p:sp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1266750" y="1495815"/>
            <a:ext cx="3552300" cy="2541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s-CO" dirty="0"/>
              <a:t>Supervisión Remota de Instalaciones. Mediante esta función, una de las principales del sistema </a:t>
            </a:r>
            <a:r>
              <a:rPr lang="es-CO" dirty="0" smtClean="0"/>
              <a:t>SCADA</a:t>
            </a:r>
          </a:p>
          <a:p>
            <a:r>
              <a:rPr lang="es-CO" dirty="0"/>
              <a:t>Control Remoto de Instalaciones. </a:t>
            </a:r>
            <a:endParaRPr lang="es-CO" dirty="0" smtClean="0"/>
          </a:p>
          <a:p>
            <a:r>
              <a:rPr lang="es-CO" dirty="0"/>
              <a:t>Procesamiento de </a:t>
            </a:r>
            <a:r>
              <a:rPr lang="es-CO" dirty="0" smtClean="0"/>
              <a:t>Información</a:t>
            </a:r>
          </a:p>
          <a:p>
            <a:r>
              <a:rPr lang="es-CO" dirty="0"/>
              <a:t>Presentación de Gráficos </a:t>
            </a:r>
            <a:r>
              <a:rPr lang="es-CO" dirty="0" smtClean="0"/>
              <a:t>Dinámicos</a:t>
            </a:r>
          </a:p>
          <a:p>
            <a:r>
              <a:rPr lang="es-CO" dirty="0"/>
              <a:t>Generación de Reportes. 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sp>
        <p:nvSpPr>
          <p:cNvPr id="10" name="Shape 320"/>
          <p:cNvSpPr txBox="1">
            <a:spLocks/>
          </p:cNvSpPr>
          <p:nvPr/>
        </p:nvSpPr>
        <p:spPr>
          <a:xfrm>
            <a:off x="4989282" y="2076265"/>
            <a:ext cx="3552300" cy="254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r>
              <a:rPr lang="es-CO" dirty="0"/>
              <a:t>Almacenamiento de Información </a:t>
            </a:r>
            <a:r>
              <a:rPr lang="es-CO" dirty="0" smtClean="0"/>
              <a:t>Histórica</a:t>
            </a:r>
          </a:p>
          <a:p>
            <a:r>
              <a:rPr lang="es-CO" dirty="0"/>
              <a:t>Presentación de Gráficos de </a:t>
            </a:r>
            <a:r>
              <a:rPr lang="es-CO" dirty="0" smtClean="0"/>
              <a:t>Tendencias</a:t>
            </a:r>
          </a:p>
          <a:p>
            <a:r>
              <a:rPr lang="es-CO" dirty="0" smtClean="0"/>
              <a:t>Programación de Eventos. 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 smtClean="0"/>
              <a:t>TIPOS</a:t>
            </a:r>
            <a:endParaRPr lang="es" dirty="0"/>
          </a:p>
        </p:txBody>
      </p:sp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951716" y="1597875"/>
            <a:ext cx="3475500" cy="2541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s-CO" b="1" dirty="0"/>
              <a:t>Sistemas de Lazo abierto</a:t>
            </a:r>
            <a:endParaRPr lang="es-ES" dirty="0"/>
          </a:p>
          <a:p>
            <a:pPr algn="just">
              <a:buNone/>
            </a:pPr>
            <a:r>
              <a:rPr lang="es-CO" dirty="0"/>
              <a:t>En los sistemas no realimentados o de lazo abierto no se compara la variable controlada con una entrada de referencia. Cada ajuste de entrada determina una posición de funcionamiento fijo en los elementos de control.</a:t>
            </a:r>
            <a:endParaRPr lang="es-ES"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pic>
        <p:nvPicPr>
          <p:cNvPr id="4102" name="Picture 6" descr="https://scontent.fbog3-1.fna.fbcdn.net/v/t34.0-12/24726531_10214237325229108_1674277387_n.jpg?oh=8dc13ec2e754a97d65497814b8dd2311&amp;oe=5A29AE3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49" b="3469"/>
          <a:stretch/>
        </p:blipFill>
        <p:spPr bwMode="auto">
          <a:xfrm>
            <a:off x="4623960" y="2158773"/>
            <a:ext cx="4124904" cy="70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959752" y="3189544"/>
            <a:ext cx="34533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000" i="1" dirty="0" smtClean="0"/>
              <a:t>Fig. 3. Diagrama de bloques sistema de lazo abierto.</a:t>
            </a:r>
            <a:endParaRPr lang="es-ES" sz="9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 smtClean="0"/>
              <a:t>TIPOS</a:t>
            </a:r>
            <a:endParaRPr lang="es" dirty="0"/>
          </a:p>
        </p:txBody>
      </p:sp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951716" y="1597875"/>
            <a:ext cx="3475500" cy="2541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s-CO" b="1" dirty="0"/>
              <a:t>Sistemas de Lazo cerrado</a:t>
            </a:r>
            <a:endParaRPr lang="es-ES" dirty="0"/>
          </a:p>
          <a:p>
            <a:pPr algn="just">
              <a:buNone/>
            </a:pPr>
            <a:r>
              <a:rPr lang="es-CO" dirty="0"/>
              <a:t>Los sistemas realimentados o de lazo cerrado funcionan de tal manera que hace que el sistema se realimente, la salida vuelve al principio para que analice la diferencia y en una segunda opción ajuste más, así hasta que el error es 0.</a:t>
            </a:r>
            <a:endParaRPr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pic>
        <p:nvPicPr>
          <p:cNvPr id="9" name="Picture 4" descr="https://scontent.fbog3-1.fna.fbcdn.net/v/t34.0-12/24726531_10214237325229108_1674277387_n.jpg?oh=8dc13ec2e754a97d65497814b8dd2311&amp;oe=5A29AE3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6" r="15444" b="60033"/>
          <a:stretch/>
        </p:blipFill>
        <p:spPr bwMode="auto">
          <a:xfrm>
            <a:off x="4427216" y="1811198"/>
            <a:ext cx="4520784" cy="174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960948" y="3720788"/>
            <a:ext cx="34533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000" i="1" dirty="0" smtClean="0"/>
              <a:t>Fig. 4. Diagrama de bloques sistema de lazo cerrado.</a:t>
            </a:r>
            <a:endParaRPr lang="es-ES" sz="900" i="1" dirty="0"/>
          </a:p>
        </p:txBody>
      </p:sp>
    </p:spTree>
    <p:extLst>
      <p:ext uri="{BB962C8B-B14F-4D97-AF65-F5344CB8AC3E}">
        <p14:creationId xmlns:p14="http://schemas.microsoft.com/office/powerpoint/2010/main" val="82289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title"/>
          </p:nvPr>
        </p:nvSpPr>
        <p:spPr>
          <a:xfrm>
            <a:off x="1303800" y="606346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 dirty="0" smtClean="0"/>
              <a:t>CARACTERISTICAS</a:t>
            </a:r>
            <a:endParaRPr lang="es" dirty="0"/>
          </a:p>
        </p:txBody>
      </p:sp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1303800" y="1498932"/>
            <a:ext cx="3464700" cy="363484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s-CO" dirty="0"/>
              <a:t>Configuración: </a:t>
            </a:r>
          </a:p>
          <a:p>
            <a:pPr algn="just">
              <a:buNone/>
            </a:pPr>
            <a:r>
              <a:rPr lang="es-CO" dirty="0" smtClean="0"/>
              <a:t>permite </a:t>
            </a:r>
            <a:r>
              <a:rPr lang="es-CO" dirty="0"/>
              <a:t>definir el entorno de trabajo del SCADA, adaptándolo a la aplicación particular que se desea </a:t>
            </a:r>
            <a:r>
              <a:rPr lang="es-CO" dirty="0" smtClean="0"/>
              <a:t>desarrollar.</a:t>
            </a:r>
          </a:p>
          <a:p>
            <a:pPr algn="just"/>
            <a:r>
              <a:rPr lang="es-CO" dirty="0"/>
              <a:t>Interfaz gráfica del operador</a:t>
            </a:r>
            <a:r>
              <a:rPr lang="es-CO" dirty="0" smtClean="0"/>
              <a:t>:</a:t>
            </a:r>
          </a:p>
          <a:p>
            <a:pPr algn="just">
              <a:buNone/>
            </a:pPr>
            <a:r>
              <a:rPr lang="es-CO" dirty="0" smtClean="0"/>
              <a:t>proporciona </a:t>
            </a:r>
            <a:r>
              <a:rPr lang="es-CO" dirty="0"/>
              <a:t>al operador las funciones de control y supervisión de la planta</a:t>
            </a:r>
            <a:r>
              <a:rPr lang="es-CO" dirty="0" smtClean="0"/>
              <a:t>.</a:t>
            </a:r>
          </a:p>
          <a:p>
            <a:pPr>
              <a:buNone/>
            </a:pPr>
            <a:endParaRPr lang="es-CO" dirty="0" smtClean="0"/>
          </a:p>
          <a:p>
            <a:pPr>
              <a:buNone/>
            </a:pPr>
            <a:endParaRPr lang="es-ES" dirty="0"/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sp>
        <p:nvSpPr>
          <p:cNvPr id="10" name="Shape 342"/>
          <p:cNvSpPr txBox="1">
            <a:spLocks/>
          </p:cNvSpPr>
          <p:nvPr/>
        </p:nvSpPr>
        <p:spPr>
          <a:xfrm>
            <a:off x="4869600" y="1498932"/>
            <a:ext cx="3464700" cy="363484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algn="just"/>
            <a:r>
              <a:rPr lang="es-CO" dirty="0"/>
              <a:t>Módulo de proceso: </a:t>
            </a:r>
            <a:endParaRPr lang="es-CO" dirty="0" smtClean="0"/>
          </a:p>
          <a:p>
            <a:pPr algn="just">
              <a:buNone/>
            </a:pPr>
            <a:r>
              <a:rPr lang="es-CO" dirty="0" smtClean="0"/>
              <a:t>ejecuta </a:t>
            </a:r>
            <a:r>
              <a:rPr lang="es-CO" dirty="0"/>
              <a:t>las acciones de mando preprogramadas a partir de los valores actuales de variables leídas.</a:t>
            </a:r>
            <a:endParaRPr lang="es-ES" dirty="0"/>
          </a:p>
          <a:p>
            <a:pPr algn="just"/>
            <a:r>
              <a:rPr lang="es-CO" dirty="0"/>
              <a:t>Gestión y archivo de datos: </a:t>
            </a:r>
            <a:endParaRPr lang="es-CO" dirty="0" smtClean="0"/>
          </a:p>
          <a:p>
            <a:pPr algn="just">
              <a:buNone/>
            </a:pPr>
            <a:r>
              <a:rPr lang="es-CO" dirty="0" smtClean="0"/>
              <a:t>almacenamiento </a:t>
            </a:r>
            <a:r>
              <a:rPr lang="es-CO" dirty="0"/>
              <a:t>y procesado ordenado de datos, de forma que otra aplicación o dispositivo pueda tener acceso a ellos</a:t>
            </a:r>
            <a:r>
              <a:rPr lang="es-419" dirty="0" smtClean="0"/>
              <a:t>.</a:t>
            </a:r>
          </a:p>
          <a:p>
            <a:pPr>
              <a:buFont typeface="Nunito"/>
              <a:buNone/>
            </a:pPr>
            <a:endParaRPr lang="es-419" dirty="0" smtClean="0"/>
          </a:p>
          <a:p>
            <a:pPr>
              <a:buFont typeface="Nunito"/>
              <a:buNone/>
            </a:pPr>
            <a:endParaRPr lang="es-419" dirty="0" smtClean="0"/>
          </a:p>
          <a:p>
            <a:pPr>
              <a:buFont typeface="Nunito"/>
              <a:buNone/>
            </a:pPr>
            <a:endParaRPr lang="es-419" dirty="0"/>
          </a:p>
        </p:txBody>
      </p:sp>
      <p:sp>
        <p:nvSpPr>
          <p:cNvPr id="7" name="CuadroTexto 6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title"/>
          </p:nvPr>
        </p:nvSpPr>
        <p:spPr>
          <a:xfrm>
            <a:off x="1303800" y="585605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 dirty="0" smtClean="0"/>
              <a:t>CARACTERISTICAS</a:t>
            </a:r>
            <a:endParaRPr lang="es" dirty="0"/>
          </a:p>
        </p:txBody>
      </p:sp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1224638" y="1420045"/>
            <a:ext cx="3464700" cy="363484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s-CO" dirty="0"/>
              <a:t>Comunicaciones: </a:t>
            </a:r>
            <a:endParaRPr lang="es-CO" dirty="0" smtClean="0"/>
          </a:p>
          <a:p>
            <a:pPr>
              <a:buNone/>
            </a:pPr>
            <a:r>
              <a:rPr lang="es-CO" dirty="0" smtClean="0"/>
              <a:t>transferencia </a:t>
            </a:r>
            <a:r>
              <a:rPr lang="es-CO" dirty="0"/>
              <a:t>de información entre la planta y la arquitectura hardware que soporta el SCADA, y también entre ésta y el resto de elementos informáticos de gestión.</a:t>
            </a:r>
            <a:endParaRPr lang="es-ES" dirty="0"/>
          </a:p>
          <a:p>
            <a:pPr algn="just"/>
            <a:r>
              <a:rPr lang="es-CO" dirty="0" smtClean="0"/>
              <a:t>Interfaz </a:t>
            </a:r>
            <a:r>
              <a:rPr lang="es-CO" dirty="0"/>
              <a:t>gráfica del operador</a:t>
            </a:r>
            <a:r>
              <a:rPr lang="es-CO" dirty="0" smtClean="0"/>
              <a:t>:</a:t>
            </a:r>
          </a:p>
          <a:p>
            <a:pPr algn="just">
              <a:buNone/>
            </a:pPr>
            <a:r>
              <a:rPr lang="es-CO" dirty="0" smtClean="0"/>
              <a:t>proporciona </a:t>
            </a:r>
            <a:r>
              <a:rPr lang="es-CO" dirty="0"/>
              <a:t>al operador las funciones de control y supervisión de la planta</a:t>
            </a:r>
            <a:r>
              <a:rPr lang="es-CO" dirty="0" smtClean="0"/>
              <a:t>.</a:t>
            </a:r>
          </a:p>
          <a:p>
            <a:pPr>
              <a:buNone/>
            </a:pPr>
            <a:endParaRPr lang="es-CO" dirty="0" smtClean="0"/>
          </a:p>
          <a:p>
            <a:pPr>
              <a:buNone/>
            </a:pPr>
            <a:endParaRPr lang="es-ES" dirty="0"/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sp>
        <p:nvSpPr>
          <p:cNvPr id="10" name="Shape 342"/>
          <p:cNvSpPr txBox="1">
            <a:spLocks/>
          </p:cNvSpPr>
          <p:nvPr/>
        </p:nvSpPr>
        <p:spPr>
          <a:xfrm>
            <a:off x="4869600" y="1420045"/>
            <a:ext cx="3464700" cy="363484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algn="just"/>
            <a:r>
              <a:rPr lang="es-CO" dirty="0"/>
              <a:t>Módulo de proceso: </a:t>
            </a:r>
            <a:endParaRPr lang="es-CO" dirty="0" smtClean="0"/>
          </a:p>
          <a:p>
            <a:pPr algn="just">
              <a:buNone/>
            </a:pPr>
            <a:r>
              <a:rPr lang="es-CO" dirty="0" smtClean="0"/>
              <a:t>ejecuta </a:t>
            </a:r>
            <a:r>
              <a:rPr lang="es-CO" dirty="0"/>
              <a:t>las acciones de mando preprogramadas a partir de los valores actuales de variables leídas.</a:t>
            </a:r>
            <a:endParaRPr lang="es-ES" dirty="0"/>
          </a:p>
          <a:p>
            <a:pPr algn="just"/>
            <a:r>
              <a:rPr lang="es-CO" dirty="0"/>
              <a:t>Gestión y archivo de datos: </a:t>
            </a:r>
            <a:endParaRPr lang="es-CO" dirty="0" smtClean="0"/>
          </a:p>
          <a:p>
            <a:pPr algn="just">
              <a:buNone/>
            </a:pPr>
            <a:r>
              <a:rPr lang="es-CO" dirty="0" smtClean="0"/>
              <a:t>almacenamiento </a:t>
            </a:r>
            <a:r>
              <a:rPr lang="es-CO" dirty="0"/>
              <a:t>y procesado ordenado de datos, de forma que otra aplicación o dispositivo pueda tener acceso a ellos</a:t>
            </a:r>
            <a:r>
              <a:rPr lang="es-419" dirty="0" smtClean="0"/>
              <a:t>.</a:t>
            </a:r>
          </a:p>
          <a:p>
            <a:pPr>
              <a:buFont typeface="Nunito"/>
              <a:buNone/>
            </a:pPr>
            <a:endParaRPr lang="es-419" dirty="0" smtClean="0"/>
          </a:p>
          <a:p>
            <a:pPr>
              <a:buFont typeface="Nunito"/>
              <a:buNone/>
            </a:pPr>
            <a:endParaRPr lang="es-419" dirty="0" smtClean="0"/>
          </a:p>
          <a:p>
            <a:pPr>
              <a:buFont typeface="Nunito"/>
              <a:buNone/>
            </a:pPr>
            <a:endParaRPr lang="es-419" dirty="0"/>
          </a:p>
        </p:txBody>
      </p:sp>
      <p:sp>
        <p:nvSpPr>
          <p:cNvPr id="7" name="CuadroTexto 6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0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title"/>
          </p:nvPr>
        </p:nvSpPr>
        <p:spPr>
          <a:xfrm>
            <a:off x="1216362" y="600612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 smtClean="0"/>
              <a:t>ELEMENTOS</a:t>
            </a:r>
            <a:endParaRPr lang="es" dirty="0"/>
          </a:p>
        </p:txBody>
      </p:sp>
      <p:sp>
        <p:nvSpPr>
          <p:cNvPr id="356" name="Shape 356"/>
          <p:cNvSpPr txBox="1">
            <a:spLocks noGrp="1"/>
          </p:cNvSpPr>
          <p:nvPr>
            <p:ph type="body" idx="1"/>
          </p:nvPr>
        </p:nvSpPr>
        <p:spPr>
          <a:xfrm>
            <a:off x="1216362" y="1737131"/>
            <a:ext cx="3380960" cy="2541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s-CO" dirty="0"/>
              <a:t>Unidad de Terminal Remota (RTU)</a:t>
            </a:r>
            <a:endParaRPr lang="es-ES" dirty="0"/>
          </a:p>
          <a:p>
            <a:pPr algn="just">
              <a:buNone/>
            </a:pPr>
            <a:r>
              <a:rPr lang="es-CO" dirty="0"/>
              <a:t>La RTU se conecta al equipo físicamente y lee los datos de estado como los estados abierto/cerrado </a:t>
            </a:r>
            <a:r>
              <a:rPr lang="es-CO" dirty="0" smtClean="0"/>
              <a:t>de un interruptor</a:t>
            </a:r>
            <a:r>
              <a:rPr lang="es-CO" dirty="0"/>
              <a:t>, lee las medidas como presión, flujo, voltaje o corriente. </a:t>
            </a:r>
            <a:endParaRPr lang="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pic>
        <p:nvPicPr>
          <p:cNvPr id="3074" name="Picture 2" descr="Resultado de imagen para unidad terminal remot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322" y="1380518"/>
            <a:ext cx="3807180" cy="234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  <p:sp>
        <p:nvSpPr>
          <p:cNvPr id="8" name="Shape 293"/>
          <p:cNvSpPr txBox="1"/>
          <p:nvPr/>
        </p:nvSpPr>
        <p:spPr>
          <a:xfrm>
            <a:off x="5219550" y="3847388"/>
            <a:ext cx="2904013" cy="51060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s-419" sz="1000" i="1" dirty="0" smtClean="0"/>
              <a:t>Fig. 5. Unidad de Terminal Remota RTU. </a:t>
            </a:r>
            <a:r>
              <a:rPr lang="es-419" sz="900" i="1" dirty="0" smtClean="0"/>
              <a:t>[</a:t>
            </a:r>
            <a:r>
              <a:rPr lang="es-419" sz="900" i="1" dirty="0"/>
              <a:t>5] A. Rodríguez, Sistemas SCADA, 3ra Ed.</a:t>
            </a:r>
          </a:p>
        </p:txBody>
      </p:sp>
    </p:spTree>
    <p:extLst>
      <p:ext uri="{BB962C8B-B14F-4D97-AF65-F5344CB8AC3E}">
        <p14:creationId xmlns:p14="http://schemas.microsoft.com/office/powerpoint/2010/main" val="326678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title"/>
          </p:nvPr>
        </p:nvSpPr>
        <p:spPr>
          <a:xfrm>
            <a:off x="1216362" y="620067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 smtClean="0"/>
              <a:t>ELEMENTOS</a:t>
            </a:r>
            <a:endParaRPr lang="es" dirty="0"/>
          </a:p>
        </p:txBody>
      </p:sp>
      <p:sp>
        <p:nvSpPr>
          <p:cNvPr id="356" name="Shape 356"/>
          <p:cNvSpPr txBox="1">
            <a:spLocks noGrp="1"/>
          </p:cNvSpPr>
          <p:nvPr>
            <p:ph type="body" idx="1"/>
          </p:nvPr>
        </p:nvSpPr>
        <p:spPr>
          <a:xfrm>
            <a:off x="1216362" y="1619367"/>
            <a:ext cx="3380960" cy="2541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algn="just"/>
            <a:r>
              <a:rPr lang="es-CO" dirty="0"/>
              <a:t>Estación </a:t>
            </a:r>
            <a:r>
              <a:rPr lang="es-CO" dirty="0" smtClean="0"/>
              <a:t>Maestra</a:t>
            </a:r>
            <a:endParaRPr lang="es-ES" dirty="0"/>
          </a:p>
          <a:p>
            <a:pPr algn="just">
              <a:buNone/>
            </a:pPr>
            <a:r>
              <a:rPr lang="es-CO" dirty="0"/>
              <a:t>El término "Estación Maestra" se refiere a los servidores y al software responsable para comunicarse con el equipo del </a:t>
            </a:r>
            <a:r>
              <a:rPr lang="es-CO" dirty="0" smtClean="0"/>
              <a:t>campo, en </a:t>
            </a:r>
            <a:r>
              <a:rPr lang="es-CO" dirty="0"/>
              <a:t>estos se encuentra el software HMI (Interfaz Humano – Máquina) </a:t>
            </a:r>
            <a:endParaRPr lang="es-CO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pic>
        <p:nvPicPr>
          <p:cNvPr id="6148" name="Picture 4" descr="https://scontent.fbog3-1.fna.fbcdn.net/v/t34.0-12/24891868_10214237478952951_1387738666_n.jpg?oh=04554e4c9df605a028434f6d36ea5444&amp;oe=5A29914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" t="9467" r="8318" b="4184"/>
          <a:stretch/>
        </p:blipFill>
        <p:spPr bwMode="auto">
          <a:xfrm>
            <a:off x="4731612" y="1486210"/>
            <a:ext cx="4066838" cy="242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  <p:sp>
        <p:nvSpPr>
          <p:cNvPr id="8" name="Shape 293"/>
          <p:cNvSpPr txBox="1"/>
          <p:nvPr/>
        </p:nvSpPr>
        <p:spPr>
          <a:xfrm>
            <a:off x="5279063" y="4021046"/>
            <a:ext cx="2904013" cy="51060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s-419" sz="1000" i="1" dirty="0" smtClean="0"/>
              <a:t>Fig. 6. Estación Maestra. </a:t>
            </a:r>
            <a:r>
              <a:rPr lang="es-419" sz="900" i="1" dirty="0" smtClean="0"/>
              <a:t>[</a:t>
            </a:r>
            <a:r>
              <a:rPr lang="es-419" sz="900" i="1" dirty="0"/>
              <a:t>5] A. Rodríguez, Sistemas SCADA, 3ra Ed.</a:t>
            </a:r>
          </a:p>
        </p:txBody>
      </p:sp>
    </p:spTree>
    <p:extLst>
      <p:ext uri="{BB962C8B-B14F-4D97-AF65-F5344CB8AC3E}">
        <p14:creationId xmlns:p14="http://schemas.microsoft.com/office/powerpoint/2010/main" val="33130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title"/>
          </p:nvPr>
        </p:nvSpPr>
        <p:spPr>
          <a:xfrm>
            <a:off x="1216362" y="610340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 smtClean="0"/>
              <a:t>ELEMENTOS</a:t>
            </a:r>
            <a:endParaRPr lang="es" dirty="0"/>
          </a:p>
        </p:txBody>
      </p:sp>
      <p:sp>
        <p:nvSpPr>
          <p:cNvPr id="356" name="Shape 356"/>
          <p:cNvSpPr txBox="1">
            <a:spLocks noGrp="1"/>
          </p:cNvSpPr>
          <p:nvPr>
            <p:ph type="body" idx="1"/>
          </p:nvPr>
        </p:nvSpPr>
        <p:spPr>
          <a:xfrm>
            <a:off x="5160622" y="1990050"/>
            <a:ext cx="3380960" cy="2541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s-CO" dirty="0" smtClean="0"/>
              <a:t>Además contamos con otros elementos para la conformación de nuestro sistema SCADA</a:t>
            </a:r>
          </a:p>
          <a:p>
            <a:r>
              <a:rPr lang="es-CO" dirty="0" smtClean="0"/>
              <a:t>Canales </a:t>
            </a:r>
            <a:r>
              <a:rPr lang="es-CO" dirty="0"/>
              <a:t>o Medios de Comunicación</a:t>
            </a:r>
            <a:endParaRPr lang="es-ES" dirty="0"/>
          </a:p>
          <a:p>
            <a:r>
              <a:rPr lang="es-CO" dirty="0" smtClean="0"/>
              <a:t>Transductores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4"/>
          <a:stretch>
            <a:fillRect/>
          </a:stretch>
        </p:blipFill>
        <p:spPr>
          <a:xfrm>
            <a:off x="1216362" y="1109990"/>
            <a:ext cx="3529696" cy="346002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  <p:sp>
        <p:nvSpPr>
          <p:cNvPr id="8" name="Shape 293"/>
          <p:cNvSpPr txBox="1"/>
          <p:nvPr/>
        </p:nvSpPr>
        <p:spPr>
          <a:xfrm>
            <a:off x="1440226" y="4531650"/>
            <a:ext cx="2904013" cy="51060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s-419" sz="1000" i="1" dirty="0" smtClean="0"/>
              <a:t>Fig. 7. Elementos de un SCADA. </a:t>
            </a:r>
            <a:r>
              <a:rPr lang="es-419" sz="900" i="1" dirty="0" smtClean="0"/>
              <a:t>[</a:t>
            </a:r>
            <a:r>
              <a:rPr lang="es-419" sz="900" i="1" dirty="0"/>
              <a:t>5] A. Rodríguez, Sistemas SCADA, 3ra Ed.</a:t>
            </a:r>
          </a:p>
        </p:txBody>
      </p:sp>
    </p:spTree>
    <p:extLst>
      <p:ext uri="{BB962C8B-B14F-4D97-AF65-F5344CB8AC3E}">
        <p14:creationId xmlns:p14="http://schemas.microsoft.com/office/powerpoint/2010/main" val="61414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title"/>
          </p:nvPr>
        </p:nvSpPr>
        <p:spPr>
          <a:xfrm>
            <a:off x="1216362" y="609934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dirty="0" smtClean="0"/>
              <a:t>DISEÑO</a:t>
            </a:r>
            <a:endParaRPr lang="es" dirty="0"/>
          </a:p>
        </p:txBody>
      </p:sp>
      <p:sp>
        <p:nvSpPr>
          <p:cNvPr id="356" name="Shape 356"/>
          <p:cNvSpPr txBox="1">
            <a:spLocks noGrp="1"/>
          </p:cNvSpPr>
          <p:nvPr>
            <p:ph type="body" idx="1"/>
          </p:nvPr>
        </p:nvSpPr>
        <p:spPr>
          <a:xfrm>
            <a:off x="1216362" y="1287384"/>
            <a:ext cx="3380960" cy="2541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endParaRPr lang="es-CO" dirty="0" smtClean="0"/>
          </a:p>
          <a:p>
            <a:pPr lvl="0">
              <a:buNone/>
            </a:pPr>
            <a:r>
              <a:rPr lang="es-CO" dirty="0" smtClean="0"/>
              <a:t>DESCRIPCIÓN</a:t>
            </a:r>
            <a:endParaRPr lang="es-ES" dirty="0"/>
          </a:p>
          <a:p>
            <a:pPr algn="just">
              <a:buNone/>
            </a:pPr>
            <a:r>
              <a:rPr lang="es-419" dirty="0" smtClean="0"/>
              <a:t>Establecer las características de los procesos que se quieren controlar además de tener en cuenta los elementos instrumentación y equipos a tener en cuenta para llevar a cabo el procedimiento siempre buscando los que mejor se ajusten a ellos.</a:t>
            </a:r>
          </a:p>
          <a:p>
            <a:pPr algn="just">
              <a:buNone/>
            </a:pPr>
            <a:r>
              <a:rPr lang="es-419" dirty="0" smtClean="0"/>
              <a:t>También es fundamental el tipo de comunicación y protocolos.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  <p:pic>
        <p:nvPicPr>
          <p:cNvPr id="7170" name="Picture 2" descr="Resultado de imagen para Sistema SCADA distribucion de energ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395" y="1287384"/>
            <a:ext cx="3705675" cy="262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hape 293"/>
          <p:cNvSpPr txBox="1"/>
          <p:nvPr/>
        </p:nvSpPr>
        <p:spPr>
          <a:xfrm>
            <a:off x="5122809" y="3976918"/>
            <a:ext cx="3445261" cy="73442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s-419" sz="1000" i="1" dirty="0" smtClean="0"/>
              <a:t>Fig. 9. Sistema SCADA en un sistema eléctrico de potencia. </a:t>
            </a:r>
            <a:r>
              <a:rPr lang="es-419" sz="900" i="1" dirty="0"/>
              <a:t>[4] H. A. Santana, D. A. López y E. R. Trujillo, Redes de comunicación y automatización de sistemas de </a:t>
            </a:r>
            <a:r>
              <a:rPr lang="es-419" sz="900" i="1" dirty="0" smtClean="0"/>
              <a:t>potencia</a:t>
            </a:r>
            <a:r>
              <a:rPr lang="es-419" sz="900" i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title"/>
          </p:nvPr>
        </p:nvSpPr>
        <p:spPr>
          <a:xfrm>
            <a:off x="1303800" y="654449"/>
            <a:ext cx="7258406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 dirty="0" smtClean="0"/>
              <a:t>EL SISTEMA TENDRA LA CAPACIDAD DE:</a:t>
            </a:r>
            <a:endParaRPr lang="es" dirty="0"/>
          </a:p>
        </p:txBody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1075894" y="1660398"/>
            <a:ext cx="7486312" cy="26322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s-CO" dirty="0" smtClean="0"/>
              <a:t>Ser un sistema </a:t>
            </a:r>
            <a:r>
              <a:rPr lang="es-CO" dirty="0"/>
              <a:t>de arquitecturas abiertas, capaces de crecer o adaptarse según las necesidades cambiantes de la subestación.</a:t>
            </a:r>
            <a:endParaRPr lang="es-ES" dirty="0"/>
          </a:p>
          <a:p>
            <a:pPr lvl="0"/>
            <a:r>
              <a:rPr lang="es-CO" dirty="0" smtClean="0"/>
              <a:t>Comunicar </a:t>
            </a:r>
            <a:r>
              <a:rPr lang="es-CO" dirty="0"/>
              <a:t>con total facilidad y de forma transparente, el con el resto de la subestación.</a:t>
            </a:r>
            <a:endParaRPr lang="es-ES" dirty="0"/>
          </a:p>
          <a:p>
            <a:pPr lvl="0"/>
            <a:r>
              <a:rPr lang="es-CO" dirty="0" smtClean="0"/>
              <a:t>Tener un software </a:t>
            </a:r>
            <a:r>
              <a:rPr lang="es-CO" dirty="0"/>
              <a:t>sencillos de instalar, sin excesivas exigencias hardware y fáciles de </a:t>
            </a:r>
            <a:r>
              <a:rPr lang="es-CO" dirty="0" smtClean="0"/>
              <a:t>utilizar</a:t>
            </a:r>
          </a:p>
          <a:p>
            <a:pPr lvl="0"/>
            <a:r>
              <a:rPr lang="es-CO" dirty="0" smtClean="0"/>
              <a:t>Despliegue de información en tiempo real, histórica, gráficos de tendencias. Indicando el estado de operación de los distintos equipos.</a:t>
            </a:r>
            <a:endParaRPr lang="es-ES" dirty="0" smtClean="0"/>
          </a:p>
          <a:p>
            <a:pPr lvl="0"/>
            <a:r>
              <a:rPr lang="es-CO" dirty="0" smtClean="0"/>
              <a:t>Traspaso </a:t>
            </a:r>
            <a:r>
              <a:rPr lang="es-CO" dirty="0"/>
              <a:t>de información a bases de datos en servidores.</a:t>
            </a:r>
            <a:endParaRPr lang="es-ES" dirty="0"/>
          </a:p>
          <a:p>
            <a:pPr lvl="0" algn="just" rtl="0">
              <a:spcBef>
                <a:spcPts val="0"/>
              </a:spcBef>
              <a:buNone/>
            </a:pPr>
            <a:endParaRPr lang="es" dirty="0"/>
          </a:p>
          <a:p>
            <a:pPr lvl="0" algn="just" rt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19949" y="355803"/>
            <a:ext cx="7528915" cy="3583900"/>
          </a:xfrm>
        </p:spPr>
        <p:txBody>
          <a:bodyPr/>
          <a:lstStyle/>
          <a:p>
            <a:pPr>
              <a:buNone/>
            </a:pPr>
            <a:r>
              <a:rPr lang="es-CO" dirty="0" smtClean="0"/>
              <a:t>	</a:t>
            </a:r>
            <a:r>
              <a:rPr lang="es-CO" b="1" dirty="0" smtClean="0"/>
              <a:t>REFERENCIAS</a:t>
            </a:r>
            <a:endParaRPr lang="es-ES" b="1" dirty="0"/>
          </a:p>
          <a:p>
            <a:r>
              <a:rPr lang="es-CO" sz="1200" dirty="0"/>
              <a:t>[1] J. F. Ordoñez, Aplicabilidad de la norma IEC 61850 en sistemas SCADA en la red de transmisión eléctrica de Colombia, 2011. </a:t>
            </a:r>
            <a:endParaRPr lang="es-ES" sz="1200" dirty="0"/>
          </a:p>
          <a:p>
            <a:r>
              <a:rPr lang="es-CO" sz="1200" dirty="0"/>
              <a:t>[2]  Mejía Villegas, Subestaciones de Alta y Extra Alta Tensión, 2da Ed,  2003.</a:t>
            </a:r>
            <a:endParaRPr lang="es-ES" sz="1200" dirty="0"/>
          </a:p>
          <a:p>
            <a:r>
              <a:rPr lang="es-CO" sz="1200" dirty="0"/>
              <a:t>[3] CREG, Resolución 025 de 1995, Código de redes, Código de conexión.</a:t>
            </a:r>
            <a:endParaRPr lang="es-ES" sz="1200" dirty="0"/>
          </a:p>
          <a:p>
            <a:r>
              <a:rPr lang="es-CO" sz="1200" dirty="0"/>
              <a:t>[4] H. A. Santana, D. A. López y E. R. Trujillo, Redes de comunicación y automatización de sistemas de potencia, 2012.</a:t>
            </a:r>
            <a:endParaRPr lang="es-ES" sz="1200" dirty="0"/>
          </a:p>
          <a:p>
            <a:r>
              <a:rPr lang="es-CO" sz="1200" dirty="0"/>
              <a:t>[5] A. Rodríguez, Sistemas SCADA, 3ra Ed.</a:t>
            </a:r>
            <a:endParaRPr lang="es-ES" sz="1200" dirty="0"/>
          </a:p>
          <a:p>
            <a:r>
              <a:rPr lang="es-CO" sz="1200" dirty="0"/>
              <a:t>[6] E. Pérez, SCADA </a:t>
            </a:r>
            <a:r>
              <a:rPr lang="es-CO" sz="1200" dirty="0" err="1"/>
              <a:t>systems</a:t>
            </a:r>
            <a:r>
              <a:rPr lang="es-CO" sz="1200" dirty="0"/>
              <a:t> in </a:t>
            </a:r>
            <a:r>
              <a:rPr lang="es-CO" sz="1200" dirty="0" err="1"/>
              <a:t>the</a:t>
            </a:r>
            <a:r>
              <a:rPr lang="es-CO" sz="1200" dirty="0"/>
              <a:t> industrial </a:t>
            </a:r>
            <a:r>
              <a:rPr lang="es-CO" sz="1200" dirty="0" err="1"/>
              <a:t>automation</a:t>
            </a:r>
            <a:r>
              <a:rPr lang="es-CO" sz="1200" dirty="0"/>
              <a:t>, Tecnología en Marcha. Vol. 28, Nº 4, </a:t>
            </a:r>
            <a:r>
              <a:rPr lang="es-CO" sz="1200" dirty="0" smtClean="0"/>
              <a:t>Diciembre</a:t>
            </a:r>
            <a:r>
              <a:rPr lang="es-CO" sz="1200" dirty="0"/>
              <a:t>, Pág. 3-14, 2014</a:t>
            </a:r>
            <a:r>
              <a:rPr lang="es-CO" sz="1200" dirty="0" smtClean="0"/>
              <a:t>.</a:t>
            </a:r>
          </a:p>
          <a:p>
            <a:r>
              <a:rPr lang="es-CO" sz="1200" dirty="0" smtClean="0"/>
              <a:t>[7] L. E</a:t>
            </a:r>
            <a:r>
              <a:rPr lang="es-CO" sz="1200" dirty="0"/>
              <a:t>. </a:t>
            </a:r>
            <a:r>
              <a:rPr lang="es-CO" sz="1200" dirty="0" smtClean="0"/>
              <a:t>Chavarría, </a:t>
            </a:r>
            <a:r>
              <a:rPr lang="es-ES" sz="1200" dirty="0" err="1" smtClean="0"/>
              <a:t>Scada</a:t>
            </a:r>
            <a:r>
              <a:rPr lang="es-ES" sz="1200" dirty="0" smtClean="0"/>
              <a:t> </a:t>
            </a:r>
            <a:r>
              <a:rPr lang="es-ES" sz="1200" dirty="0" err="1" smtClean="0"/>
              <a:t>System´s</a:t>
            </a:r>
            <a:r>
              <a:rPr lang="es-ES" sz="1200" dirty="0" smtClean="0"/>
              <a:t> &amp; </a:t>
            </a:r>
            <a:r>
              <a:rPr lang="es-ES" sz="1200" dirty="0" err="1"/>
              <a:t>T</a:t>
            </a:r>
            <a:r>
              <a:rPr lang="es-ES" sz="1200" dirty="0" err="1" smtClean="0"/>
              <a:t>elemetry</a:t>
            </a:r>
            <a:r>
              <a:rPr lang="es-CO" sz="1200" dirty="0" smtClean="0"/>
              <a:t>, Octubre 2007.</a:t>
            </a:r>
            <a:endParaRPr lang="es-CO" sz="1200" dirty="0"/>
          </a:p>
          <a:p>
            <a:endParaRPr lang="es-CO" dirty="0" smtClean="0"/>
          </a:p>
          <a:p>
            <a:endParaRPr lang="es-ES" dirty="0"/>
          </a:p>
          <a:p>
            <a:pPr>
              <a:buNone/>
            </a:pP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5931078" y="4798898"/>
            <a:ext cx="2403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i="1" dirty="0" smtClean="0">
                <a:latin typeface="Nunito" panose="020B0604020202020204" charset="0"/>
              </a:rPr>
              <a:t>Sistema SCADA - Subestaciones Eléctricas</a:t>
            </a:r>
            <a:endParaRPr lang="es-MX" sz="900" i="1" dirty="0">
              <a:latin typeface="Nunito" panose="020B060402020202020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00" y="4531650"/>
            <a:ext cx="414564" cy="42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2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55"/>
          <p:cNvSpPr txBox="1">
            <a:spLocks noGrp="1"/>
          </p:cNvSpPr>
          <p:nvPr>
            <p:ph type="title"/>
          </p:nvPr>
        </p:nvSpPr>
        <p:spPr>
          <a:xfrm>
            <a:off x="2305859" y="2157037"/>
            <a:ext cx="7030500" cy="999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sz="6000" dirty="0" smtClean="0"/>
              <a:t>GRACIAS</a:t>
            </a:r>
            <a:endParaRPr lang="es" sz="6000" dirty="0"/>
          </a:p>
        </p:txBody>
      </p:sp>
    </p:spTree>
    <p:extLst>
      <p:ext uri="{BB962C8B-B14F-4D97-AF65-F5344CB8AC3E}">
        <p14:creationId xmlns:p14="http://schemas.microsoft.com/office/powerpoint/2010/main" val="297110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5423</TotalTime>
  <Words>1190</Words>
  <Application>Microsoft Office PowerPoint</Application>
  <PresentationFormat>Presentación en pantalla (16:9)</PresentationFormat>
  <Paragraphs>138</Paragraphs>
  <Slides>18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Wingdings</vt:lpstr>
      <vt:lpstr>Maven Pro</vt:lpstr>
      <vt:lpstr>Nunito</vt:lpstr>
      <vt:lpstr>Momentum</vt:lpstr>
      <vt:lpstr>SCADA EN SUBESTACIONES</vt:lpstr>
      <vt:lpstr>CONTENIDO</vt:lpstr>
      <vt:lpstr>INTRODUCCIÓN</vt:lpstr>
      <vt:lpstr>DEFINICION</vt:lpstr>
      <vt:lpstr>FLUJO DE LA INFORMACIÓN DE LOS Sistemas SCADA </vt:lpstr>
      <vt:lpstr>NORMATIVIDAD</vt:lpstr>
      <vt:lpstr>FUNCIONES DEL SISTEMA SCADA </vt:lpstr>
      <vt:lpstr>TIPOS</vt:lpstr>
      <vt:lpstr>TIPOS</vt:lpstr>
      <vt:lpstr>CARACTERISTICAS</vt:lpstr>
      <vt:lpstr>CARACTERISTICAS</vt:lpstr>
      <vt:lpstr>ELEMENTOS</vt:lpstr>
      <vt:lpstr>ELEMENTOS</vt:lpstr>
      <vt:lpstr>ELEMENTOS</vt:lpstr>
      <vt:lpstr>DISEÑO</vt:lpstr>
      <vt:lpstr>EL SISTEMA TENDRA LA CAPACIDAD DE:</vt:lpstr>
      <vt:lpstr>Presentación de PowerPoint</vt:lpstr>
      <vt:lpstr>GRACIAS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Protecciones de sobre corriente y distancia.</dc:title>
  <dc:creator>JUDITH</dc:creator>
  <cp:lastModifiedBy>JUDITH</cp:lastModifiedBy>
  <cp:revision>165</cp:revision>
  <dcterms:modified xsi:type="dcterms:W3CDTF">2017-12-06T21:50:21Z</dcterms:modified>
</cp:coreProperties>
</file>